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5"/>
  </p:sldMasterIdLst>
  <p:notesMasterIdLst>
    <p:notesMasterId r:id="rId13"/>
  </p:notesMasterIdLst>
  <p:sldIdLst>
    <p:sldId id="281" r:id="rId6"/>
    <p:sldId id="282" r:id="rId7"/>
    <p:sldId id="283" r:id="rId8"/>
    <p:sldId id="284" r:id="rId9"/>
    <p:sldId id="286" r:id="rId10"/>
    <p:sldId id="287" r:id="rId11"/>
    <p:sldId id="288" r:id="rId12"/>
  </p:sldIdLst>
  <p:sldSz cx="9144000" cy="5184775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Gill Sans" panose="020B0302020104020203" pitchFamily="34" charset="0"/>
      <p:regular r:id="rId18"/>
      <p:bold r:id="rId19"/>
      <p:italic r:id="rId20"/>
      <p:boldItalic r:id="rId21"/>
    </p:embeddedFont>
    <p:embeddedFont>
      <p:font typeface="Noto Sans Symbols" pitchFamily="2" charset="0"/>
      <p:regular r:id="rId22"/>
      <p:bold r:id="rId23"/>
    </p:embeddedFont>
    <p:embeddedFont>
      <p:font typeface="Times" panose="02020603050405020304" pitchFamily="18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0" roundtripDataSignature="AMtx7mg6uA6nPEXjpUYRA1xKcjUXx1FyN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thur Ostreg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BF4995A-3832-4E88-9F59-2001711282DA}">
  <a:tblStyle styleId="{DBF4995A-3832-4E88-9F59-2001711282DA}" styleName="Table_0">
    <a:wholeTbl>
      <a:tcTxStyle b="off" i="off">
        <a:font>
          <a:latin typeface="Gill Sans MT"/>
          <a:ea typeface="Gill Sans MT"/>
          <a:cs typeface="Gill Sans MT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7EA"/>
          </a:solidFill>
        </a:fill>
      </a:tcStyle>
    </a:wholeTbl>
    <a:band1H>
      <a:tcTxStyle/>
      <a:tcStyle>
        <a:tcBdr/>
        <a:fill>
          <a:solidFill>
            <a:srgbClr val="CACCD3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CD3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8EC1A41-4E87-4535-A0BD-8AA4C3FA1F6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756" y="120"/>
      </p:cViewPr>
      <p:guideLst>
        <p:guide orient="horz" pos="16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50" Type="http://customschemas.google.com/relationships/presentationmetadata" Target="metadata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1.fntdata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52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8" Type="http://schemas.openxmlformats.org/officeDocument/2006/relationships/slide" Target="slides/slide3.xml"/><Relationship Id="rId5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53863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3" name="Google Shape;503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0" name="Google Shape;520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Обратите внимание, что данные цели соотносятся с Основной и Вторичной задачами оценки NSCA 2.0: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Основная задача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Информирование и руководство для стран и спонсоров по инвестициям в цепи поставок.  Идентификация и определение приоритетов для малоэффективных сфер в цепи поставок в [государственной] системе здравоохранения. Мониторинг влияния конкретных мероприятий по улучшению цепи поставок и/или инвестиций.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i="0" u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Вторичная задача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Оценка эффективности работы и возможностей цепи поставок. Определение узких мест и пробелов в цепи поставок. Мониторинг прогресса с учетом времени и в сравнении с национальными целевыми показателями эффективности.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Информирование для процессов стратегического планирования и управления системой оценки результатов. Информирование о политике и принятых решениях относительно национальной цепи поставок, включая общепринятые показатели и аналитические данные.</a:t>
            </a:r>
            <a:endParaRPr/>
          </a:p>
        </p:txBody>
      </p:sp>
      <p:sp>
        <p:nvSpPr>
          <p:cNvPr id="521" name="Google Shape;521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7" name="Google Shape;52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Основной аудиторией являются заинтересованные стороны на уровне страны. Сюда входит правительство, предприятия с участием государственного капитала и партнеры/спонсоры на государственном и региональном/местном уровне. Другие заинтересованные стороны также имеют заинтересованность в результатах и последующих планах. </a:t>
            </a:r>
            <a:endParaRPr/>
          </a:p>
        </p:txBody>
      </p:sp>
      <p:sp>
        <p:nvSpPr>
          <p:cNvPr id="528" name="Google Shape;528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4" name="Google Shape;564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3" name="Google Shape;573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Международных участники в сфере всемирного здравоохранения также могут быть заинтересованы в результатах и последующих действиях, в том числе спонсоры исследования из других государств, иные спонсоры и агентства ООН в сфере здравоохранения, партнерств и инициатив (например, Межведомственная группа по цепи поставок (ISG), StopTB, Глобальный фонд финансирования (GFF), FP2020, организация People that Deliver), а также региональные органы (Западно-африканская организация здравоохранения (WAHO), САДК, ВОЗ-АФРО). Агентство USAID всегда заинтересовано в том, чтобы быть в курсе результатов оценок NSCA. </a:t>
            </a:r>
            <a:endParaRPr/>
          </a:p>
        </p:txBody>
      </p:sp>
      <p:sp>
        <p:nvSpPr>
          <p:cNvPr id="574" name="Google Shape;574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1" name="Google Shape;581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Публикации в Информационном центре по опыту разработки можно найти при помощи Google </a:t>
            </a:r>
            <a:endParaRPr/>
          </a:p>
        </p:txBody>
      </p:sp>
      <p:sp>
        <p:nvSpPr>
          <p:cNvPr id="582" name="Google Shape;582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>
            <a:spLocks noGrp="1"/>
          </p:cNvSpPr>
          <p:nvPr>
            <p:ph type="ctrTitle"/>
          </p:nvPr>
        </p:nvSpPr>
        <p:spPr>
          <a:xfrm>
            <a:off x="685800" y="1863252"/>
            <a:ext cx="7772400" cy="79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4536"/>
              <a:buFont typeface="Gill Sans"/>
              <a:buNone/>
              <a:defRPr sz="453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5"/>
          <p:cNvSpPr txBox="1"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14"/>
              <a:buNone/>
              <a:defRPr sz="1814"/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512"/>
              <a:buNone/>
              <a:defRPr sz="1512"/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1"/>
              <a:buNone/>
              <a:defRPr sz="1361"/>
            </a:lvl3pPr>
            <a:lvl4pPr lvl="3" algn="ctr">
              <a:spcBef>
                <a:spcPts val="242"/>
              </a:spcBef>
              <a:spcAft>
                <a:spcPts val="0"/>
              </a:spcAft>
              <a:buClr>
                <a:srgbClr val="6C6463"/>
              </a:buClr>
              <a:buSzPts val="1210"/>
              <a:buNone/>
              <a:defRPr sz="1210"/>
            </a:lvl4pPr>
            <a:lvl5pPr lvl="4" algn="ctr">
              <a:spcBef>
                <a:spcPts val="242"/>
              </a:spcBef>
              <a:spcAft>
                <a:spcPts val="0"/>
              </a:spcAft>
              <a:buClr>
                <a:srgbClr val="6C6463"/>
              </a:buClr>
              <a:buSzPts val="1210"/>
              <a:buNone/>
              <a:defRPr sz="1210"/>
            </a:lvl5pPr>
            <a:lvl6pPr lvl="5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6pPr>
            <a:lvl7pPr lvl="6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7pPr>
            <a:lvl8pPr lvl="7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8pPr>
            <a:lvl9pPr lvl="8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9pPr>
          </a:lstStyle>
          <a:p>
            <a:endParaRPr/>
          </a:p>
        </p:txBody>
      </p:sp>
      <p:sp>
        <p:nvSpPr>
          <p:cNvPr id="19" name="Google Shape;19;p35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5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5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Right Photo">
  <p:cSld name="Red/Gray 1 Content + Right Photo">
    <p:bg>
      <p:bgPr>
        <a:solidFill>
          <a:srgbClr val="E7E7E5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5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0" name="Google Shape;90;p4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" name="Google Shape;92;p45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45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45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6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7" name="Google Shape;97;p4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4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46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46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">
  <p:cSld name="1_Red/Gray 1 Content"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4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47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47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2 Content">
  <p:cSld name="1_Red/Gray 2 Content"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9" name="Google Shape;109;p48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0" name="Google Shape;110;p4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4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4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4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3 Content">
  <p:cSld name="1_Red/Gray 3 Content">
    <p:bg>
      <p:bgPr>
        <a:solidFill>
          <a:schemeClr val="l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9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6" name="Google Shape;116;p49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7" name="Google Shape;117;p4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4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4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49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1" name="Google Shape;121;p4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Bottom Photo">
  <p:cSld name="1_Red/Gray 1 Content + Bottom Photo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0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4" name="Google Shape;124;p50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5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5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5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8" name="Google Shape;128;p50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50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Right Photo">
  <p:cSld name="1_Red/Gray 1 Content + Right Photo"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1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2" name="Google Shape;132;p5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5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51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51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51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Title Only">
  <p:cSld name="1_Red/Gray Title Only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2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9" name="Google Shape;139;p5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5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52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52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 Info">
  <p:cSld name="Contact Info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3"/>
          <p:cNvSpPr txBox="1">
            <a:spLocks noGrp="1"/>
          </p:cNvSpPr>
          <p:nvPr>
            <p:ph type="body" idx="1"/>
          </p:nvPr>
        </p:nvSpPr>
        <p:spPr>
          <a:xfrm rot="-5400000">
            <a:off x="78623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5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5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8" name="Google Shape;14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53"/>
          <p:cNvSpPr txBox="1">
            <a:spLocks noGrp="1"/>
          </p:cNvSpPr>
          <p:nvPr>
            <p:ph type="subTitle" idx="2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0" name="Google Shape;150;p53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- Full Red">
  <p:cSld name="1_Cover - Full Red">
    <p:bg>
      <p:bgPr>
        <a:solidFill>
          <a:srgbClr val="002F6C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5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5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p54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54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7" name="Google Shape;157;p54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8" name="Google Shape;158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6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6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6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vider - Full Red">
  <p:cSld name="1_Divider - Full Red">
    <p:bg>
      <p:bgPr>
        <a:solidFill>
          <a:srgbClr val="002F6C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5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5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5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5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4" name="Google Shape;164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5" name="Google Shape;165;p55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5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5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0" name="Google Shape;170;p5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5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2 Content">
  <p:cSld name="2_Red/Gray 2 Content">
    <p:bg>
      <p:bgPr>
        <a:solidFill>
          <a:srgbClr val="E7E7E5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7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4" name="Google Shape;174;p57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5" name="Google Shape;175;p5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5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5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8" name="Google Shape;178;p57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3 Content">
  <p:cSld name="2_Red/Gray 3 Content">
    <p:bg>
      <p:bgPr>
        <a:solidFill>
          <a:srgbClr val="E7E7E5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1" name="Google Shape;181;p58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2" name="Google Shape;182;p5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5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5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58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p5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Bottom Photo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9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89" name="Google Shape;189;p59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5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5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5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p59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5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Right Photo">
  <p:cSld name="2_Red/Gray 1 Content + Right Photo">
    <p:bg>
      <p:bgPr>
        <a:solidFill>
          <a:srgbClr val="E7E7E5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0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97" name="Google Shape;197;p6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6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9" name="Google Shape;199;p60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0" name="Google Shape;200;p60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1" name="Google Shape;201;p60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Title Only">
  <p:cSld name="2_Red/Gray Title Only">
    <p:bg>
      <p:bgPr>
        <a:solidFill>
          <a:srgbClr val="E7E7E5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1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04" name="Google Shape;204;p6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6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6" name="Google Shape;206;p61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7" name="Google Shape;207;p61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6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6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2" name="Google Shape;212;p62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62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6" name="Google Shape;216;p63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7" name="Google Shape;217;p6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6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6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0" name="Google Shape;220;p6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3 Content">
  <p:cSld name="3_Red/Gray 3 Content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4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3" name="Google Shape;223;p64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4" name="Google Shape;224;p6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6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6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7" name="Google Shape;227;p64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8" name="Google Shape;228;p6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Photo">
  <p:cSld name="Cover - Full Photo">
    <p:bg>
      <p:bgPr>
        <a:solidFill>
          <a:schemeClr val="dk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3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38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8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41" name="Google Shape;41;p38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42" name="Google Shape;42;p38"/>
          <p:cNvSpPr txBox="1">
            <a:spLocks noGrp="1"/>
          </p:cNvSpPr>
          <p:nvPr>
            <p:ph type="body" idx="2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None/>
              <a:defRPr sz="6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Bottom Photo">
  <p:cSld name="3_Red/Gray 1 Content + Bottom Photo">
    <p:bg>
      <p:bgPr>
        <a:solidFill>
          <a:schemeClr val="lt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5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1" name="Google Shape;231;p65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6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6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6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5" name="Google Shape;235;p65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65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Right Photo">
  <p:cSld name="3_Red/Gray 1 Content + Right Photo">
    <p:bg>
      <p:bgPr>
        <a:solidFill>
          <a:schemeClr val="lt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6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9" name="Google Shape;239;p6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6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1" name="Google Shape;241;p66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66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3" name="Google Shape;243;p66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Title Only">
  <p:cSld name="3_Red/Gray Title Only"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7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46" name="Google Shape;246;p6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6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8" name="Google Shape;248;p67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67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Red">
  <p:cSld name="Cover - Full Red">
    <p:bg>
      <p:bgPr>
        <a:solidFill>
          <a:srgbClr val="BA0C2F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39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9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50" name="Google Shape;50;p39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1" name="Google Shape;51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Full Red">
  <p:cSld name="Divider - Full Red">
    <p:bg>
      <p:bgPr>
        <a:solidFill>
          <a:srgbClr val="BA0C2F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0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7" name="Google Shape;57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40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2 Content">
  <p:cSld name="Red/Gray 2 Content">
    <p:bg>
      <p:bgPr>
        <a:solidFill>
          <a:srgbClr val="E7E7E5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1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1" name="Google Shape;61;p4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41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Red/Gray 2 Content">
  <p:cSld name="4_Red/Gray 2 Content">
    <p:bg>
      <p:bgPr>
        <a:solidFill>
          <a:srgbClr val="E7E7E5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2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7" name="Google Shape;67;p42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8" name="Google Shape;68;p4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4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42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3 Content">
  <p:cSld name="Red/Gray 3 Content">
    <p:bg>
      <p:bgPr>
        <a:solidFill>
          <a:srgbClr val="E7E7E5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4" name="Google Shape;74;p43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5" name="Google Shape;75;p4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43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9" name="Google Shape;79;p4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Bottom Photo">
  <p:cSld name="Red/Gray 1 Content + Bottom Photo">
    <p:bg>
      <p:bgPr>
        <a:solidFill>
          <a:srgbClr val="E7E7E5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4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2" name="Google Shape;82;p4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4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44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4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 sz="2400" b="0" i="0" u="none" strike="noStrike" cap="none">
                <a:solidFill>
                  <a:srgbClr val="BA0C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302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34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34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34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6"/>
          <p:cNvSpPr/>
          <p:nvPr/>
        </p:nvSpPr>
        <p:spPr>
          <a:xfrm>
            <a:off x="0" y="-28281"/>
            <a:ext cx="9144000" cy="5241337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txBody>
          <a:bodyPr spcFirstLastPara="1" wrap="square" lIns="68750" tIns="34375" rIns="68750" bIns="343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cxnSp>
        <p:nvCxnSpPr>
          <p:cNvPr id="507" name="Google Shape;507;p26"/>
          <p:cNvCxnSpPr/>
          <p:nvPr/>
        </p:nvCxnSpPr>
        <p:spPr>
          <a:xfrm>
            <a:off x="4572000" y="4620682"/>
            <a:ext cx="0" cy="45606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8" name="Google Shape;508;p26"/>
          <p:cNvSpPr/>
          <p:nvPr/>
        </p:nvSpPr>
        <p:spPr>
          <a:xfrm>
            <a:off x="1771652" y="1118568"/>
            <a:ext cx="6656068" cy="1990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b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baseline="0">
                <a:solidFill>
                  <a:srgbClr val="FFFFFF"/>
                </a:solidFill>
                <a:latin typeface="+mn-lt"/>
                <a:ea typeface="Gill Sans"/>
                <a:cs typeface="Gill Sans"/>
                <a:sym typeface="Gill Sans"/>
              </a:rPr>
              <a:t>ОБУЧЕНИЕ УЧАСТНИКОВ ОЦЕНКИ НАЦИОНАЛЬНОЙ ЦЕПИ ПОСТАВОК </a:t>
            </a:r>
            <a:br>
              <a:rPr lang="en-US" sz="2400" b="0" i="0" u="none" baseline="0">
                <a:solidFill>
                  <a:srgbClr val="FFFFFF"/>
                </a:solidFill>
                <a:latin typeface="+mn-lt"/>
                <a:ea typeface="Gill Sans"/>
                <a:cs typeface="Gill Sans"/>
                <a:sym typeface="Gill Sans"/>
              </a:rPr>
            </a:br>
            <a:r>
              <a:rPr lang="ru-Ru" sz="2400" b="0" i="0" u="none" baseline="0">
                <a:solidFill>
                  <a:srgbClr val="FFFFFF"/>
                </a:solidFill>
                <a:latin typeface="+mn-lt"/>
                <a:ea typeface="Gill Sans"/>
                <a:cs typeface="Gill Sans"/>
                <a:sym typeface="Gill Sans"/>
              </a:rPr>
              <a:t>(NSCA 2.0)</a:t>
            </a:r>
            <a:endParaRPr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00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baseline="0">
                <a:solidFill>
                  <a:srgbClr val="FFFF00"/>
                </a:solidFill>
                <a:latin typeface="+mn-lt"/>
                <a:ea typeface="Gill Sans"/>
                <a:cs typeface="Gill Sans"/>
                <a:sym typeface="Gill Sans"/>
              </a:rPr>
              <a:t>День 4:  Распространение</a:t>
            </a:r>
            <a:endParaRPr sz="2400">
              <a:solidFill>
                <a:srgbClr val="FFFF00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pic>
        <p:nvPicPr>
          <p:cNvPr id="509" name="Google Shape;509;p26" descr="C:\Users\Mariana Rodrigues\AppData\Local\Microsoft\Windows\INetCacheContent.Word\Horizontal_RGB_294_White.png"/>
          <p:cNvPicPr preferRelativeResize="0"/>
          <p:nvPr/>
        </p:nvPicPr>
        <p:blipFill rotWithShape="1">
          <a:blip r:embed="rId3">
            <a:alphaModFix/>
          </a:blip>
          <a:srcRect l="9335" t="13753" r="7622" b="12533"/>
          <a:stretch/>
        </p:blipFill>
        <p:spPr>
          <a:xfrm>
            <a:off x="3283407" y="4635084"/>
            <a:ext cx="1250156" cy="427264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26"/>
          <p:cNvSpPr txBox="1"/>
          <p:nvPr/>
        </p:nvSpPr>
        <p:spPr>
          <a:xfrm>
            <a:off x="4610439" y="4612008"/>
            <a:ext cx="4434581" cy="438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" i="0" u="none" baseline="0">
                <a:solidFill>
                  <a:schemeClr val="lt1"/>
                </a:solidFill>
                <a:latin typeface="+mn-lt"/>
                <a:ea typeface="Gill Sans"/>
                <a:cs typeface="Gill Sans"/>
                <a:sym typeface="Gill Sans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en-US" sz="800" i="0" u="none" baseline="0">
                <a:solidFill>
                  <a:schemeClr val="lt1"/>
                </a:solidFill>
                <a:latin typeface="+mn-lt"/>
                <a:ea typeface="Gill Sans"/>
                <a:cs typeface="Gill Sans"/>
                <a:sym typeface="Gill Sans"/>
              </a:rPr>
            </a:br>
            <a:r>
              <a:rPr lang="ru-Ru" sz="800" i="0" u="none" baseline="0">
                <a:solidFill>
                  <a:schemeClr val="lt1"/>
                </a:solidFill>
                <a:latin typeface="+mn-lt"/>
                <a:ea typeface="Gill Sans"/>
                <a:cs typeface="Gill Sans"/>
                <a:sym typeface="Gill Sans"/>
              </a:rPr>
              <a:t>целевой заказ на оценку национальной цепи поставок </a:t>
            </a:r>
            <a:endParaRPr sz="900">
              <a:latin typeface="+mn-lt"/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7"/>
          <p:cNvSpPr txBox="1">
            <a:spLocks noGrp="1"/>
          </p:cNvSpPr>
          <p:nvPr>
            <p:ph type="title"/>
          </p:nvPr>
        </p:nvSpPr>
        <p:spPr>
          <a:xfrm>
            <a:off x="581025" y="173827"/>
            <a:ext cx="7772400" cy="483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70"/>
              <a:buFont typeface="Gill Sans"/>
              <a:buNone/>
            </a:pPr>
            <a:br>
              <a:rPr lang="ru-Ru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r>
              <a:rPr lang="ru-Ru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Составление отчетности и распространение</a:t>
            </a:r>
            <a:endParaRPr b="1">
              <a:solidFill>
                <a:srgbClr val="C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516" name="Google Shape;516;p27"/>
          <p:cNvSpPr txBox="1">
            <a:spLocks noGrp="1"/>
          </p:cNvSpPr>
          <p:nvPr>
            <p:ph type="body" idx="1"/>
          </p:nvPr>
        </p:nvSpPr>
        <p:spPr>
          <a:xfrm>
            <a:off x="318104" y="985316"/>
            <a:ext cx="7772704" cy="3806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57557" lvl="1" indent="-21371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400"/>
              <a:buFont typeface="Gill Sans"/>
              <a:buChar char="–"/>
            </a:pPr>
            <a:r>
              <a:rPr lang="ru-Ru" sz="24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Задачи обучения</a:t>
            </a:r>
            <a:endParaRPr sz="2400">
              <a:solidFill>
                <a:srgbClr val="C00000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687707" lvl="1" indent="-343859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b="0" i="0" u="none" baseline="0">
                <a:latin typeface="+mn-lt"/>
                <a:ea typeface="Gill Sans"/>
                <a:cs typeface="Gill Sans"/>
                <a:sym typeface="Gill Sans"/>
              </a:rPr>
              <a:t>Понимание и планирование ожиданий от отчетности</a:t>
            </a:r>
            <a:endParaRPr sz="2400">
              <a:latin typeface="+mn-lt"/>
            </a:endParaRPr>
          </a:p>
          <a:p>
            <a:pPr marL="343847" lvl="1" indent="-777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00"/>
              <a:buNone/>
            </a:pPr>
            <a:endParaRPr sz="2400" b="1">
              <a:solidFill>
                <a:srgbClr val="C00000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557557" lvl="1" indent="-21371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400"/>
              <a:buFont typeface="Gill Sans"/>
              <a:buChar char="–"/>
            </a:pPr>
            <a:r>
              <a:rPr lang="ru-Ru" sz="24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Краткая информация</a:t>
            </a:r>
            <a:endParaRPr sz="2400">
              <a:latin typeface="+mn-lt"/>
            </a:endParaRPr>
          </a:p>
          <a:p>
            <a:pPr marL="601742" lvl="1" indent="-257894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b="0" i="0" u="none" baseline="0">
                <a:latin typeface="+mn-lt"/>
                <a:ea typeface="Gill Sans"/>
                <a:cs typeface="Gill Sans"/>
                <a:sym typeface="Gill Sans"/>
              </a:rPr>
              <a:t>Цели отчетности и распространения</a:t>
            </a:r>
            <a:endParaRPr sz="2400">
              <a:latin typeface="+mn-lt"/>
            </a:endParaRPr>
          </a:p>
          <a:p>
            <a:pPr marL="601742" lvl="1" indent="-257894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b="0" i="0" u="none" baseline="0">
                <a:latin typeface="+mn-lt"/>
                <a:ea typeface="Gill Sans"/>
                <a:cs typeface="Gill Sans"/>
                <a:sym typeface="Gill Sans"/>
              </a:rPr>
              <a:t>Ключевая аудитория и процесс внутри страны</a:t>
            </a:r>
            <a:endParaRPr sz="2400">
              <a:latin typeface="+mn-lt"/>
            </a:endParaRPr>
          </a:p>
          <a:p>
            <a:pPr marL="601742" lvl="1" indent="-257894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b="0" i="0" u="none" baseline="0">
                <a:latin typeface="+mn-lt"/>
                <a:ea typeface="Gill Sans"/>
                <a:cs typeface="Gill Sans"/>
                <a:sym typeface="Gill Sans"/>
              </a:rPr>
              <a:t>Международная аудитория и требования</a:t>
            </a:r>
            <a:endParaRPr sz="2400">
              <a:solidFill>
                <a:srgbClr val="0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517" name="Google Shape;517;p27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8"/>
          <p:cNvSpPr txBox="1">
            <a:spLocks noGrp="1"/>
          </p:cNvSpPr>
          <p:nvPr>
            <p:ph type="title"/>
          </p:nvPr>
        </p:nvSpPr>
        <p:spPr>
          <a:xfrm>
            <a:off x="686104" y="136526"/>
            <a:ext cx="7772400" cy="537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160"/>
              <a:buFont typeface="Gill Sans"/>
              <a:buNone/>
            </a:pPr>
            <a:r>
              <a:rPr lang="ru-Ru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Цели отчетности и распространения</a:t>
            </a:r>
            <a:endParaRPr sz="2800">
              <a:latin typeface="+mn-lt"/>
            </a:endParaRPr>
          </a:p>
        </p:txBody>
      </p:sp>
      <p:sp>
        <p:nvSpPr>
          <p:cNvPr id="524" name="Google Shape;524;p28"/>
          <p:cNvSpPr txBox="1">
            <a:spLocks noGrp="1"/>
          </p:cNvSpPr>
          <p:nvPr>
            <p:ph type="body" idx="1"/>
          </p:nvPr>
        </p:nvSpPr>
        <p:spPr>
          <a:xfrm>
            <a:off x="294219" y="771525"/>
            <a:ext cx="8678332" cy="4276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Предоставить информацию об инвестициях в цепь поставок правительству и спонсорам</a:t>
            </a:r>
            <a:endParaRPr sz="1800"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Предоставить заинтересованным сторонам внутри страны информацию и текущем показателей и возможностей цепи поставок</a:t>
            </a:r>
            <a:endParaRPr sz="1800">
              <a:latin typeface="+mn-lt"/>
            </a:endParaRPr>
          </a:p>
          <a:p>
            <a:pPr marL="684213" lvl="1" indent="-230187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Font typeface="Arial"/>
              <a:buChar char="•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сильные и слабые стороны</a:t>
            </a:r>
            <a:endParaRPr sz="1800">
              <a:latin typeface="+mn-lt"/>
            </a:endParaRPr>
          </a:p>
          <a:p>
            <a:pPr marL="684213" lvl="1" indent="-230187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Font typeface="Arial"/>
              <a:buChar char="•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возможности и угрозы</a:t>
            </a:r>
            <a:endParaRPr sz="1800"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Поддержать государственное стратегическое планирование, создание/реформы системы, усилия по улучшению показателей/процесса и (или) политику/принятие решений</a:t>
            </a:r>
            <a:endParaRPr sz="1800"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Предоставить информацию об улучшении мониторинга с течением времени</a:t>
            </a:r>
            <a:endParaRPr sz="1800"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Предоставить информацию заинтересованным сторонам за пределами страны</a:t>
            </a:r>
            <a:endParaRPr sz="180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29"/>
          <p:cNvSpPr txBox="1">
            <a:spLocks noGrp="1"/>
          </p:cNvSpPr>
          <p:nvPr>
            <p:ph type="title"/>
          </p:nvPr>
        </p:nvSpPr>
        <p:spPr>
          <a:xfrm>
            <a:off x="222768" y="136316"/>
            <a:ext cx="7772400" cy="439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160"/>
              <a:buFont typeface="Gill Sans"/>
              <a:buNone/>
            </a:pPr>
            <a:r>
              <a:rPr lang="ru-Ru" sz="216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Ключевая аудитория — национальная</a:t>
            </a:r>
            <a:endParaRPr>
              <a:latin typeface="+mn-lt"/>
            </a:endParaRPr>
          </a:p>
        </p:txBody>
      </p:sp>
      <p:pic>
        <p:nvPicPr>
          <p:cNvPr id="531" name="Google Shape;531;p29" descr="Group of business people working in offi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38263" y="678837"/>
            <a:ext cx="5282969" cy="4163152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29"/>
          <p:cNvSpPr txBox="1"/>
          <p:nvPr/>
        </p:nvSpPr>
        <p:spPr>
          <a:xfrm>
            <a:off x="222768" y="682446"/>
            <a:ext cx="3371750" cy="3947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Ответственные за формирование политики и принятие решений на уровне страны</a:t>
            </a:r>
            <a:endParaRPr sz="105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Технический персонал на уровне страны</a:t>
            </a:r>
            <a:endParaRPr sz="105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Региональные и местные работники системы здравоохранения</a:t>
            </a:r>
            <a:endParaRPr sz="105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Спонсоры и партнеры по реализации</a:t>
            </a:r>
            <a:endParaRPr sz="105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Другие заинтересованные стороны (частный сектор, неправительственные организации, гражданское общество, организации медицинского страхования и пр.)</a:t>
            </a:r>
            <a:endParaRPr sz="105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31"/>
          <p:cNvSpPr txBox="1">
            <a:spLocks noGrp="1"/>
          </p:cNvSpPr>
          <p:nvPr>
            <p:ph type="title"/>
          </p:nvPr>
        </p:nvSpPr>
        <p:spPr>
          <a:xfrm>
            <a:off x="686104" y="328264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Распространение не происходит единовременно</a:t>
            </a:r>
            <a:endParaRPr b="1">
              <a:latin typeface="+mn-lt"/>
            </a:endParaRPr>
          </a:p>
        </p:txBody>
      </p:sp>
      <p:sp>
        <p:nvSpPr>
          <p:cNvPr id="567" name="Google Shape;567;p31"/>
          <p:cNvSpPr txBox="1">
            <a:spLocks noGrp="1"/>
          </p:cNvSpPr>
          <p:nvPr>
            <p:ph type="body" idx="1"/>
          </p:nvPr>
        </p:nvSpPr>
        <p:spPr>
          <a:xfrm>
            <a:off x="504825" y="904875"/>
            <a:ext cx="8153400" cy="4021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</a:pPr>
            <a:r>
              <a:rPr lang="ru-Ru" b="0" i="0" u="none" baseline="0">
                <a:latin typeface="+mn-lt"/>
              </a:rPr>
              <a:t>Одного мастер-класса для заинтересованных сторон внутри государства, скорее всего, будет недостаточно для полного понимания, формирования заинтересованности и использования заинтересованными лицами</a:t>
            </a:r>
            <a:endParaRPr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</a:pPr>
            <a:r>
              <a:rPr lang="ru-Ru" b="0" i="0" u="none" baseline="0">
                <a:latin typeface="+mn-lt"/>
              </a:rPr>
              <a:t>Посыл необходимо по-разному формулировать для разной аудитории, представляя разные отчеты и (или) презентации — например, для национального и регионального уровня; правительства и спонсоров; исполнительного и технического персонала; разных программ.</a:t>
            </a:r>
            <a:endParaRPr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</a:pPr>
            <a:r>
              <a:rPr lang="ru-Ru" b="0" i="0" u="none" baseline="0">
                <a:latin typeface="+mn-lt"/>
              </a:rPr>
              <a:t>Ищите возможности распространения результатов NSCA посредством существующих процессов и рабочих групп</a:t>
            </a:r>
            <a:endParaRPr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</a:pPr>
            <a:r>
              <a:rPr lang="ru-Ru" b="0" i="0" u="none" baseline="0">
                <a:latin typeface="+mn-lt"/>
              </a:rPr>
              <a:t>Распространение должно заложить основы для этапа применения результатов NSCA, таких как планирование инвестиций или процессы стратегического планирования</a:t>
            </a:r>
            <a:endParaRPr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</a:pPr>
            <a:r>
              <a:rPr lang="ru-Ru" b="0" i="0" u="none" baseline="0">
                <a:latin typeface="+mn-lt"/>
              </a:rPr>
              <a:t>Представьте NSCA в виде набора результатов, к которым необходимо обраться и которые необходимо применять в ближайшие годы</a:t>
            </a:r>
            <a:endParaRPr>
              <a:latin typeface="+mn-lt"/>
            </a:endParaRPr>
          </a:p>
        </p:txBody>
      </p:sp>
      <p:sp>
        <p:nvSpPr>
          <p:cNvPr id="568" name="Google Shape;568;p31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569" name="Google Shape;569;p31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570" name="Google Shape;570;p31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32"/>
          <p:cNvSpPr txBox="1">
            <a:spLocks noGrp="1"/>
          </p:cNvSpPr>
          <p:nvPr>
            <p:ph type="title"/>
          </p:nvPr>
        </p:nvSpPr>
        <p:spPr>
          <a:xfrm>
            <a:off x="573066" y="161925"/>
            <a:ext cx="7772400" cy="603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160"/>
              <a:buFont typeface="Gill Sans"/>
              <a:buNone/>
            </a:pPr>
            <a:r>
              <a:rPr lang="ru-Ru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Аудитория — международная</a:t>
            </a:r>
            <a:endParaRPr sz="2800">
              <a:latin typeface="+mn-lt"/>
            </a:endParaRPr>
          </a:p>
        </p:txBody>
      </p:sp>
      <p:sp>
        <p:nvSpPr>
          <p:cNvPr id="577" name="Google Shape;577;p32"/>
          <p:cNvSpPr txBox="1"/>
          <p:nvPr/>
        </p:nvSpPr>
        <p:spPr>
          <a:xfrm>
            <a:off x="573066" y="928051"/>
            <a:ext cx="2975829" cy="3670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Спонсоры</a:t>
            </a:r>
            <a:endParaRPr sz="180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Другие глобальные спонсоры/партнеры</a:t>
            </a:r>
            <a:endParaRPr sz="180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Товарищества/</a:t>
            </a:r>
            <a:br>
              <a:rPr lang="en-US" sz="18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</a:br>
            <a:r>
              <a:rPr lang="ru-Ru" sz="18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инициативы</a:t>
            </a:r>
            <a:endParaRPr sz="180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Региональные органы</a:t>
            </a:r>
            <a:endParaRPr sz="1800"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Агентство США по международному развитию</a:t>
            </a:r>
            <a:endParaRPr sz="1800">
              <a:latin typeface="+mn-lt"/>
            </a:endParaRPr>
          </a:p>
        </p:txBody>
      </p:sp>
      <p:pic>
        <p:nvPicPr>
          <p:cNvPr id="578" name="Google Shape;578;p32" descr="Differ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48895" y="765685"/>
            <a:ext cx="5413227" cy="4092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33"/>
          <p:cNvSpPr txBox="1">
            <a:spLocks noGrp="1"/>
          </p:cNvSpPr>
          <p:nvPr>
            <p:ph type="title"/>
          </p:nvPr>
        </p:nvSpPr>
        <p:spPr>
          <a:xfrm>
            <a:off x="451241" y="140207"/>
            <a:ext cx="7772400" cy="555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160"/>
              <a:buFont typeface="Gill Sans"/>
              <a:buNone/>
            </a:pPr>
            <a:r>
              <a:rPr lang="ru-Ru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Международная отчетность и распространение</a:t>
            </a:r>
            <a:endParaRPr sz="2800">
              <a:latin typeface="+mn-lt"/>
            </a:endParaRPr>
          </a:p>
        </p:txBody>
      </p:sp>
      <p:sp>
        <p:nvSpPr>
          <p:cNvPr id="585" name="Google Shape;585;p33"/>
          <p:cNvSpPr txBox="1">
            <a:spLocks noGrp="1"/>
          </p:cNvSpPr>
          <p:nvPr>
            <p:ph type="body" idx="1"/>
          </p:nvPr>
        </p:nvSpPr>
        <p:spPr>
          <a:xfrm>
            <a:off x="526093" y="800100"/>
            <a:ext cx="8027357" cy="4244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Noto Sans Symbols"/>
              <a:buChar char="✔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Необходимо заключить соглашение об использовании данных на этапе подготовки с целью определить, какие данные могут быть разглашены и кому, а также каким образом.</a:t>
            </a:r>
            <a:endParaRPr sz="1400"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Noto Sans Symbols"/>
              <a:buChar char="✔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Международная аудитория может получать информацию о результатах и о следующих шагах в различных форматах (в соответствии с соглашением об использовании данных), включая (но не ограничиваясь):</a:t>
            </a:r>
            <a:endParaRPr sz="1400">
              <a:latin typeface="+mn-lt"/>
            </a:endParaRPr>
          </a:p>
          <a:p>
            <a:pPr marL="684213" lvl="1" indent="-230187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Доклад ключевым международным заинтересованным сторонам </a:t>
            </a:r>
            <a:endParaRPr sz="1400">
              <a:latin typeface="+mn-lt"/>
            </a:endParaRPr>
          </a:p>
          <a:p>
            <a:pPr marL="684213" lvl="1" indent="-230187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Презентации на конференциях и собраниях</a:t>
            </a:r>
            <a:endParaRPr sz="1400">
              <a:latin typeface="+mn-lt"/>
            </a:endParaRPr>
          </a:p>
          <a:p>
            <a:pPr marL="684213" lvl="1" indent="-230187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Рассылка или публикация докладов/выходных данных</a:t>
            </a:r>
            <a:endParaRPr sz="1400">
              <a:latin typeface="+mn-lt"/>
            </a:endParaRPr>
          </a:p>
          <a:p>
            <a:pPr marL="230188" lvl="0" indent="-230188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Noto Sans Symbols"/>
              <a:buChar char="✔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Оценки, финансируемые агентством USAID, требуют:</a:t>
            </a:r>
            <a:endParaRPr sz="1400">
              <a:latin typeface="+mn-lt"/>
            </a:endParaRPr>
          </a:p>
          <a:p>
            <a:pPr marL="684213" lvl="1" indent="-230187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Публикации в Информационном центре по опыту разработки (за исключением определенных обстоятельств)</a:t>
            </a:r>
            <a:endParaRPr sz="1400">
              <a:latin typeface="+mn-lt"/>
            </a:endParaRPr>
          </a:p>
          <a:p>
            <a:pPr marL="684213" lvl="1" indent="-230187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Загрузки данных в библиотеку данных разработки (инструменты NSCA предоставят соответствующие выходные данные для загрузки)</a:t>
            </a:r>
            <a:endParaRPr sz="1400">
              <a:latin typeface="+mn-lt"/>
            </a:endParaRPr>
          </a:p>
          <a:p>
            <a:pPr marL="684213" lvl="1" indent="-230187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Соответствующее брендирование и маркировка докладов</a:t>
            </a:r>
            <a:endParaRPr sz="1400">
              <a:latin typeface="+mn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rgbClr val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9AFD0B-0E41-4633-B83F-889654A02095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8d7096d6-fc66-4344-9e3f-2445529a09f6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1EDC409-67FB-4839-8FF7-4820B32C48CD}"/>
</file>

<file path=customXml/itemProps3.xml><?xml version="1.0" encoding="utf-8"?>
<ds:datastoreItem xmlns:ds="http://schemas.openxmlformats.org/officeDocument/2006/customXml" ds:itemID="{77A9AC03-B9C2-4697-9A8B-FE806FF56C3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F77C1117-DDE7-4B73-8032-873EE20846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726</Words>
  <Application>Microsoft Office PowerPoint</Application>
  <PresentationFormat>Custom</PresentationFormat>
  <Paragraphs>74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Noto Sans Symbols</vt:lpstr>
      <vt:lpstr>Times</vt:lpstr>
      <vt:lpstr>Arial</vt:lpstr>
      <vt:lpstr>Calibri</vt:lpstr>
      <vt:lpstr>Gill Sans</vt:lpstr>
      <vt:lpstr>16.9-Template_12.7.2016</vt:lpstr>
      <vt:lpstr>PowerPoint Presentation</vt:lpstr>
      <vt:lpstr>    Составление отчетности и распространение</vt:lpstr>
      <vt:lpstr>Цели отчетности и распространения</vt:lpstr>
      <vt:lpstr>Ключевая аудитория — национальная</vt:lpstr>
      <vt:lpstr>Распространение не происходит единовременно</vt:lpstr>
      <vt:lpstr>Аудитория — международная</vt:lpstr>
      <vt:lpstr>Международная отчетность и распространение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USAID</dc:creator>
  <cp:lastModifiedBy>Pakhapat Boonchusanong</cp:lastModifiedBy>
  <cp:revision>8</cp:revision>
  <cp:lastPrinted>2022-08-22T05:44:42Z</cp:lastPrinted>
  <dcterms:created xsi:type="dcterms:W3CDTF">2017-03-16T17:43:27Z</dcterms:created>
  <dcterms:modified xsi:type="dcterms:W3CDTF">2022-08-22T05:44:45Z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